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nb-NO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61FC69E-509D-488D-96EE-AE032032033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672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85FD8-90A9-44E5-B904-3DFEB0513450}" type="slidenum">
              <a:rPr lang="nb-NO"/>
              <a:pPr/>
              <a:t>1</a:t>
            </a:fld>
            <a:endParaRPr lang="nb-NO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7266A-1587-4A9D-B6DE-F6A00CA0EE34}" type="slidenum">
              <a:rPr lang="nb-NO"/>
              <a:pPr/>
              <a:t>10</a:t>
            </a:fld>
            <a:endParaRPr lang="nb-NO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5232B-8E58-431C-94D8-1655ED3F807F}" type="slidenum">
              <a:rPr lang="nb-NO"/>
              <a:pPr/>
              <a:t>11</a:t>
            </a:fld>
            <a:endParaRPr lang="nb-NO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A7B65-E54B-4CAD-A6D0-10D0963EC223}" type="slidenum">
              <a:rPr lang="nb-NO"/>
              <a:pPr/>
              <a:t>2</a:t>
            </a:fld>
            <a:endParaRPr lang="nb-NO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59815-80F0-43DA-A7D6-0892B8773653}" type="slidenum">
              <a:rPr lang="nb-NO"/>
              <a:pPr/>
              <a:t>3</a:t>
            </a:fld>
            <a:endParaRPr lang="nb-NO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CC65F-C692-4479-9D28-CA17FA10E878}" type="slidenum">
              <a:rPr lang="nb-NO"/>
              <a:pPr/>
              <a:t>4</a:t>
            </a:fld>
            <a:endParaRPr lang="nb-NO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6279A-6CC8-4D67-BDA4-9CCAFC95843A}" type="slidenum">
              <a:rPr lang="nb-NO"/>
              <a:pPr/>
              <a:t>5</a:t>
            </a:fld>
            <a:endParaRPr lang="nb-NO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DAF34-FF77-46A1-96D7-761C74210DB1}" type="slidenum">
              <a:rPr lang="nb-NO"/>
              <a:pPr/>
              <a:t>6</a:t>
            </a:fld>
            <a:endParaRPr lang="nb-NO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CEA7B3-C219-4C1D-A7F2-9775619DA32D}" type="slidenum">
              <a:rPr lang="nb-NO"/>
              <a:pPr/>
              <a:t>7</a:t>
            </a:fld>
            <a:endParaRPr lang="nb-NO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689B0-9967-4398-95B8-52C48538007A}" type="slidenum">
              <a:rPr lang="nb-NO"/>
              <a:pPr/>
              <a:t>8</a:t>
            </a:fld>
            <a:endParaRPr lang="nb-NO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7F6C4-6DE3-4E89-9FEA-635078374A2C}" type="slidenum">
              <a:rPr lang="nb-NO"/>
              <a:pPr/>
              <a:t>9</a:t>
            </a:fld>
            <a:endParaRPr lang="nb-NO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2227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2228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 sz="2400">
                <a:latin typeface="Times New Roman" pitchFamily="18" charset="0"/>
              </a:endParaRPr>
            </a:p>
          </p:txBody>
        </p:sp>
        <p:sp>
          <p:nvSpPr>
            <p:cNvPr id="52229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>
                <a:latin typeface="Arial" charset="0"/>
              </a:endParaRPr>
            </a:p>
          </p:txBody>
        </p:sp>
      </p:grpSp>
      <p:sp>
        <p:nvSpPr>
          <p:cNvPr id="522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nb-NO" noProof="0" smtClean="0"/>
              <a:t>Click to edit Master title style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nb-NO" noProof="0" smtClean="0"/>
              <a:t>Click to edit Master subtitle style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40A69E-950B-44F4-9848-13C4190D39F5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A263C-DA90-43CF-BD11-5DE64DAD5BF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103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2589F-0F13-4C04-A074-42CFBBB03AA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820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5247-ACF3-48DE-A6F1-E01ABF0D592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07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586F7-53C0-4C61-8E38-9403D604DA6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859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EFEEA-7AF0-4EBE-8C60-1B73018CB91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70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8CD60-6A73-4550-956B-EC549588D00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613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F23E9-D5FD-44CA-8423-81CAC9F844E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28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0CD22-7918-4B94-AB16-91B5B605CB0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119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7CD2-E479-4604-9B7A-5E8A299FCC6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179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B3B54-BA11-4C28-8BB0-F23B4E76D6C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847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5120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 sz="2400">
                <a:latin typeface="Times New Roman" pitchFamily="18" charset="0"/>
              </a:endParaRPr>
            </a:p>
          </p:txBody>
        </p:sp>
        <p:sp>
          <p:nvSpPr>
            <p:cNvPr id="5120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>
                <a:latin typeface="Arial" charset="0"/>
              </a:endParaRPr>
            </a:p>
          </p:txBody>
        </p:sp>
        <p:sp>
          <p:nvSpPr>
            <p:cNvPr id="5120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nb-NO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DE22B0-10F5-4605-8EE3-8BD7A4337029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3600" dirty="0"/>
              <a:t>Forskningsrapporten:</a:t>
            </a:r>
            <a:br>
              <a:rPr lang="nb-NO" sz="3600" dirty="0"/>
            </a:br>
            <a:r>
              <a:rPr lang="nb-NO" sz="3600" dirty="0"/>
              <a:t>Sjekkliste før innlevering</a:t>
            </a:r>
            <a:br>
              <a:rPr lang="nb-NO" sz="3600" dirty="0"/>
            </a:br>
            <a:r>
              <a:rPr lang="nb-NO" sz="2400" dirty="0"/>
              <a:t>(empirisk rapport)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Frode Svartdal</a:t>
            </a:r>
          </a:p>
          <a:p>
            <a:r>
              <a:rPr lang="nb-NO" sz="1500" dirty="0"/>
              <a:t>Universitetet i Tromsø</a:t>
            </a:r>
          </a:p>
          <a:p>
            <a:r>
              <a:rPr lang="en-US" sz="800" dirty="0" smtClean="0"/>
              <a:t>November 2012</a:t>
            </a:r>
            <a:endParaRPr lang="nb-NO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/>
              <a:t>Sjekkliste: </a:t>
            </a:r>
            <a:br>
              <a:rPr lang="nb-NO" sz="3200"/>
            </a:br>
            <a:r>
              <a:rPr lang="nb-NO" sz="3200"/>
              <a:t>Avslutning og referanseliste</a:t>
            </a:r>
          </a:p>
        </p:txBody>
      </p:sp>
      <p:pic>
        <p:nvPicPr>
          <p:cNvPr id="28676" name="Picture 4" descr="rapp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374775"/>
            <a:ext cx="4159250" cy="548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203325" y="1636713"/>
            <a:ext cx="32829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latin typeface="Arial" charset="0"/>
              </a:rPr>
              <a:t>Du kan gjerne avslutte med en</a:t>
            </a:r>
          </a:p>
          <a:p>
            <a:r>
              <a:rPr lang="nb-NO">
                <a:latin typeface="Arial" charset="0"/>
              </a:rPr>
              <a:t>oppsummering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584325" y="4760913"/>
            <a:ext cx="3724096" cy="2031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dirty="0">
                <a:latin typeface="Arial" charset="0"/>
              </a:rPr>
              <a:t>Referansene kommer på </a:t>
            </a:r>
            <a:r>
              <a:rPr lang="nb-NO" b="1" dirty="0">
                <a:latin typeface="Arial" charset="0"/>
              </a:rPr>
              <a:t>ny side</a:t>
            </a:r>
          </a:p>
          <a:p>
            <a:r>
              <a:rPr lang="nb-NO" dirty="0">
                <a:latin typeface="Arial" charset="0"/>
              </a:rPr>
              <a:t>Merk at overskriften er </a:t>
            </a:r>
            <a:r>
              <a:rPr lang="nb-NO" b="1" dirty="0" err="1">
                <a:latin typeface="Arial" charset="0"/>
              </a:rPr>
              <a:t>midstilt</a:t>
            </a:r>
            <a:r>
              <a:rPr lang="nb-NO" dirty="0">
                <a:latin typeface="Arial" charset="0"/>
              </a:rPr>
              <a:t>,</a:t>
            </a:r>
          </a:p>
          <a:p>
            <a:r>
              <a:rPr lang="nb-NO" dirty="0">
                <a:latin typeface="Arial" charset="0"/>
              </a:rPr>
              <a:t>og lær deg hvordan referansene</a:t>
            </a:r>
          </a:p>
          <a:p>
            <a:r>
              <a:rPr lang="nb-NO" dirty="0">
                <a:latin typeface="Arial" charset="0"/>
              </a:rPr>
              <a:t>skrives i listen. (</a:t>
            </a:r>
            <a:r>
              <a:rPr lang="nb-NO" dirty="0" err="1">
                <a:latin typeface="Arial" charset="0"/>
              </a:rPr>
              <a:t>Ehhmm</a:t>
            </a:r>
            <a:r>
              <a:rPr lang="nb-NO" dirty="0">
                <a:latin typeface="Arial" charset="0"/>
              </a:rPr>
              <a:t>… I dette</a:t>
            </a:r>
          </a:p>
          <a:p>
            <a:r>
              <a:rPr lang="nb-NO" dirty="0">
                <a:latin typeface="Arial" charset="0"/>
              </a:rPr>
              <a:t>eksemplet er de faktisk ikke </a:t>
            </a:r>
          </a:p>
          <a:p>
            <a:r>
              <a:rPr lang="nb-NO" dirty="0">
                <a:latin typeface="Arial" charset="0"/>
              </a:rPr>
              <a:t>skrevet helt korrekt</a:t>
            </a:r>
            <a:r>
              <a:rPr lang="nb-NO" dirty="0" smtClean="0">
                <a:latin typeface="Arial" charset="0"/>
              </a:rPr>
              <a:t>. </a:t>
            </a:r>
            <a:r>
              <a:rPr lang="nb-NO" smtClean="0">
                <a:latin typeface="Arial" charset="0"/>
              </a:rPr>
              <a:t>Sjekk hva</a:t>
            </a:r>
            <a:endParaRPr lang="nb-NO" dirty="0" smtClean="0">
              <a:latin typeface="Arial" charset="0"/>
            </a:endParaRPr>
          </a:p>
          <a:p>
            <a:r>
              <a:rPr lang="nb-NO" dirty="0" smtClean="0">
                <a:latin typeface="Arial" charset="0"/>
              </a:rPr>
              <a:t>APA-manualen sier!)</a:t>
            </a:r>
            <a:endParaRPr lang="nb-NO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nb-NO"/>
              <a:t>Sjekkliste: Struktur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486400" y="1524000"/>
            <a:ext cx="1501775" cy="12001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>
                <a:latin typeface="Times New Roman" pitchFamily="18" charset="0"/>
              </a:rPr>
              <a:t>Tittel</a:t>
            </a:r>
          </a:p>
          <a:p>
            <a:pPr algn="ctr"/>
            <a:r>
              <a:rPr lang="nb-NO">
                <a:latin typeface="Times New Roman" pitchFamily="18" charset="0"/>
              </a:rPr>
              <a:t>Forfatter</a:t>
            </a:r>
          </a:p>
          <a:p>
            <a:pPr algn="ctr"/>
            <a:r>
              <a:rPr lang="nb-NO">
                <a:latin typeface="Times New Roman" pitchFamily="18" charset="0"/>
              </a:rPr>
              <a:t>Emne, sted, år</a:t>
            </a:r>
          </a:p>
          <a:p>
            <a:pPr algn="ctr"/>
            <a:r>
              <a:rPr lang="nb-NO">
                <a:latin typeface="Times New Roman" pitchFamily="18" charset="0"/>
              </a:rPr>
              <a:t>Veileder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105400" y="2819400"/>
            <a:ext cx="2314575" cy="312261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>
                <a:latin typeface="Times New Roman" pitchFamily="18" charset="0"/>
              </a:rPr>
              <a:t>	</a:t>
            </a:r>
            <a:r>
              <a:rPr lang="nb-NO" i="1">
                <a:latin typeface="Times New Roman" pitchFamily="18" charset="0"/>
              </a:rPr>
              <a:t>Sammendrag</a:t>
            </a:r>
          </a:p>
          <a:p>
            <a:pPr algn="ctr"/>
            <a:endParaRPr lang="nb-NO" i="1">
              <a:latin typeface="Times New Roman" pitchFamily="18" charset="0"/>
            </a:endParaRPr>
          </a:p>
          <a:p>
            <a:pPr algn="ctr"/>
            <a:r>
              <a:rPr lang="nb-NO" i="1">
                <a:latin typeface="Times New Roman" pitchFamily="18" charset="0"/>
              </a:rPr>
              <a:t>           Metode</a:t>
            </a:r>
          </a:p>
          <a:p>
            <a:pPr algn="ctr"/>
            <a:r>
              <a:rPr lang="nb-NO" i="1">
                <a:latin typeface="Times New Roman" pitchFamily="18" charset="0"/>
              </a:rPr>
              <a:t>Deltakere</a:t>
            </a:r>
          </a:p>
          <a:p>
            <a:pPr algn="ctr"/>
            <a:r>
              <a:rPr lang="nb-NO" i="1">
                <a:latin typeface="Times New Roman" pitchFamily="18" charset="0"/>
              </a:rPr>
              <a:t>Apparatur</a:t>
            </a:r>
          </a:p>
          <a:p>
            <a:pPr algn="ctr"/>
            <a:r>
              <a:rPr lang="nb-NO" i="1">
                <a:latin typeface="Times New Roman" pitchFamily="18" charset="0"/>
              </a:rPr>
              <a:t>Prosedyre</a:t>
            </a:r>
          </a:p>
          <a:p>
            <a:pPr algn="ctr"/>
            <a:r>
              <a:rPr lang="nb-NO" i="1">
                <a:latin typeface="Times New Roman" pitchFamily="18" charset="0"/>
              </a:rPr>
              <a:t>               Resultater</a:t>
            </a:r>
          </a:p>
          <a:p>
            <a:pPr algn="ctr"/>
            <a:r>
              <a:rPr lang="nb-NO" i="1">
                <a:latin typeface="Times New Roman" pitchFamily="18" charset="0"/>
              </a:rPr>
              <a:t>              Diskusjon</a:t>
            </a:r>
          </a:p>
          <a:p>
            <a:pPr algn="ctr"/>
            <a:endParaRPr lang="nb-NO" i="1">
              <a:latin typeface="Times New Roman" pitchFamily="18" charset="0"/>
            </a:endParaRPr>
          </a:p>
          <a:p>
            <a:pPr algn="ctr"/>
            <a:r>
              <a:rPr lang="nb-NO" i="1">
                <a:latin typeface="Times New Roman" pitchFamily="18" charset="0"/>
              </a:rPr>
              <a:t>              Referanser</a:t>
            </a:r>
          </a:p>
          <a:p>
            <a:pPr algn="ctr"/>
            <a:endParaRPr lang="nb-NO" i="1">
              <a:latin typeface="Times New Roman" pitchFamily="18" charset="0"/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5715000" y="5181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5715000" y="3276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819400" y="1676400"/>
            <a:ext cx="24828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latin typeface="Arial" charset="0"/>
              </a:rPr>
              <a:t>Forsiden </a:t>
            </a:r>
            <a:r>
              <a:rPr lang="nb-NO" b="1">
                <a:latin typeface="Arial" charset="0"/>
              </a:rPr>
              <a:t>skal</a:t>
            </a:r>
            <a:r>
              <a:rPr lang="nb-NO">
                <a:latin typeface="Arial" charset="0"/>
              </a:rPr>
              <a:t> se sik ut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295400" y="3429000"/>
            <a:ext cx="3689350" cy="9159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latin typeface="Arial" charset="0"/>
              </a:rPr>
              <a:t>Rapportens struktur (gitt at</a:t>
            </a:r>
          </a:p>
          <a:p>
            <a:r>
              <a:rPr lang="nb-NO">
                <a:latin typeface="Arial" charset="0"/>
              </a:rPr>
              <a:t>den har ett eksperiment) ser slik ut</a:t>
            </a:r>
          </a:p>
          <a:p>
            <a:r>
              <a:rPr lang="nb-NO">
                <a:latin typeface="Arial" charset="0"/>
              </a:rPr>
              <a:t>(heltrukne linjer indikerer ny side)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050925" y="5370513"/>
            <a:ext cx="3778250" cy="119062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latin typeface="Arial" charset="0"/>
              </a:rPr>
              <a:t>Merk at overskriftene sammendrag,</a:t>
            </a:r>
          </a:p>
          <a:p>
            <a:r>
              <a:rPr lang="nb-NO">
                <a:latin typeface="Arial" charset="0"/>
              </a:rPr>
              <a:t>metode, resultater, diskusjon og</a:t>
            </a:r>
          </a:p>
          <a:p>
            <a:r>
              <a:rPr lang="nb-NO">
                <a:latin typeface="Arial" charset="0"/>
              </a:rPr>
              <a:t>referanser er midtstilte. Dette er </a:t>
            </a:r>
          </a:p>
          <a:p>
            <a:r>
              <a:rPr lang="nb-NO">
                <a:latin typeface="Arial" charset="0"/>
              </a:rPr>
              <a:t>nivå 1. Nivå 2 er venstrestilt</a:t>
            </a: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V="1">
            <a:off x="4800600" y="48768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V="1">
            <a:off x="4800600" y="54864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V="1">
            <a:off x="4800600" y="3429000"/>
            <a:ext cx="12954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7223125" y="3694113"/>
            <a:ext cx="831850" cy="366712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latin typeface="Arial" charset="0"/>
              </a:rPr>
              <a:t>Nivå 2</a:t>
            </a: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6858000" y="38100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Sjekkliste: Grunnleggende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Har du brukt </a:t>
            </a:r>
            <a:r>
              <a:rPr lang="nb-NO" b="1"/>
              <a:t>APA-manualen</a:t>
            </a:r>
            <a:r>
              <a:rPr lang="nb-NO"/>
              <a:t> (eller retningslinjer basert på denne) som mal for utformingen av rapporten?</a:t>
            </a:r>
          </a:p>
          <a:p>
            <a:r>
              <a:rPr lang="nb-NO"/>
              <a:t>Har du </a:t>
            </a:r>
            <a:r>
              <a:rPr lang="nb-NO" b="1"/>
              <a:t>veileder</a:t>
            </a:r>
            <a:r>
              <a:rPr lang="nb-NO"/>
              <a:t>, og har du fått </a:t>
            </a:r>
            <a:r>
              <a:rPr lang="nb-NO" b="1"/>
              <a:t>tilbakemelding</a:t>
            </a:r>
            <a:r>
              <a:rPr lang="nb-NO"/>
              <a:t> fra denne på utformingen av rapporten?</a:t>
            </a:r>
          </a:p>
          <a:p>
            <a:endParaRPr lang="nb-NO"/>
          </a:p>
          <a:p>
            <a:pPr lvl="1">
              <a:buFont typeface="Wingdings" pitchFamily="2" charset="2"/>
              <a:buNone/>
            </a:pPr>
            <a:endParaRPr lang="nb-NO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260725" y="4837113"/>
            <a:ext cx="51244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latin typeface="Arial" charset="0"/>
              </a:rPr>
              <a:t>Det er liten vits i å lese videre hvis du ikke svarer</a:t>
            </a:r>
          </a:p>
          <a:p>
            <a:r>
              <a:rPr lang="nb-NO">
                <a:latin typeface="Arial" charset="0"/>
              </a:rPr>
              <a:t>ja på begge disse spørsmålene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Sjekkliste: Tittelsiden</a:t>
            </a:r>
          </a:p>
        </p:txBody>
      </p:sp>
      <p:pic>
        <p:nvPicPr>
          <p:cNvPr id="9220" name="Picture 4" descr="rapp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268788" cy="548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371600" y="1752600"/>
            <a:ext cx="3536950" cy="9159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latin typeface="Arial" charset="0"/>
              </a:rPr>
              <a:t>Velg en tittel som er fengende og</a:t>
            </a:r>
          </a:p>
          <a:p>
            <a:r>
              <a:rPr lang="nb-NO">
                <a:latin typeface="Arial" charset="0"/>
              </a:rPr>
              <a:t>som sier noe om temaet for</a:t>
            </a:r>
          </a:p>
          <a:p>
            <a:r>
              <a:rPr lang="nb-NO">
                <a:latin typeface="Arial" charset="0"/>
              </a:rPr>
              <a:t>rapporten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895600" y="3810000"/>
            <a:ext cx="2533650" cy="22891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latin typeface="Arial" charset="0"/>
              </a:rPr>
              <a:t>Forsiden skal dessuten</a:t>
            </a:r>
          </a:p>
          <a:p>
            <a:r>
              <a:rPr lang="nb-NO">
                <a:latin typeface="Arial" charset="0"/>
              </a:rPr>
              <a:t>inneholde:</a:t>
            </a:r>
          </a:p>
          <a:p>
            <a:endParaRPr lang="nb-NO">
              <a:latin typeface="Arial" charset="0"/>
            </a:endParaRPr>
          </a:p>
          <a:p>
            <a:pPr>
              <a:buFontTx/>
              <a:buChar char="•"/>
            </a:pPr>
            <a:r>
              <a:rPr lang="nb-NO">
                <a:latin typeface="Arial" charset="0"/>
              </a:rPr>
              <a:t> Forfatter(e)</a:t>
            </a:r>
          </a:p>
          <a:p>
            <a:pPr>
              <a:buFontTx/>
              <a:buChar char="•"/>
            </a:pPr>
            <a:r>
              <a:rPr lang="nb-NO">
                <a:latin typeface="Arial" charset="0"/>
              </a:rPr>
              <a:t> Emne</a:t>
            </a:r>
          </a:p>
          <a:p>
            <a:pPr>
              <a:buFontTx/>
              <a:buChar char="•"/>
            </a:pPr>
            <a:r>
              <a:rPr lang="nb-NO">
                <a:latin typeface="Arial" charset="0"/>
              </a:rPr>
              <a:t> Semester og år</a:t>
            </a:r>
          </a:p>
          <a:p>
            <a:pPr>
              <a:buFontTx/>
              <a:buChar char="•"/>
            </a:pPr>
            <a:r>
              <a:rPr lang="nb-NO">
                <a:latin typeface="Arial" charset="0"/>
              </a:rPr>
              <a:t> Veileder</a:t>
            </a:r>
          </a:p>
          <a:p>
            <a:pPr>
              <a:buFontTx/>
              <a:buChar char="•"/>
            </a:pPr>
            <a:endParaRPr lang="nb-NO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Sjekkliste: Sammendraget</a:t>
            </a:r>
          </a:p>
        </p:txBody>
      </p:sp>
      <p:pic>
        <p:nvPicPr>
          <p:cNvPr id="12292" name="Picture 4" descr="rapp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68425"/>
            <a:ext cx="4232275" cy="548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14400" y="1676400"/>
            <a:ext cx="4225925" cy="22891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latin typeface="Arial" charset="0"/>
              </a:rPr>
              <a:t>Sammendraget </a:t>
            </a:r>
          </a:p>
          <a:p>
            <a:endParaRPr lang="nb-NO">
              <a:latin typeface="Arial" charset="0"/>
            </a:endParaRPr>
          </a:p>
          <a:p>
            <a:pPr>
              <a:buFontTx/>
              <a:buChar char="•"/>
            </a:pPr>
            <a:r>
              <a:rPr lang="nb-NO">
                <a:latin typeface="Arial" charset="0"/>
              </a:rPr>
              <a:t> starter på ny side</a:t>
            </a:r>
          </a:p>
          <a:p>
            <a:pPr>
              <a:buFontTx/>
              <a:buChar char="•"/>
            </a:pPr>
            <a:r>
              <a:rPr lang="nb-NO">
                <a:latin typeface="Arial" charset="0"/>
              </a:rPr>
              <a:t> angir en problemstilling i en kontekst</a:t>
            </a:r>
          </a:p>
          <a:p>
            <a:pPr>
              <a:buFontTx/>
              <a:buChar char="•"/>
            </a:pPr>
            <a:r>
              <a:rPr lang="nb-NO">
                <a:latin typeface="Arial" charset="0"/>
              </a:rPr>
              <a:t> angir metode</a:t>
            </a:r>
          </a:p>
          <a:p>
            <a:pPr>
              <a:buFontTx/>
              <a:buChar char="•"/>
            </a:pPr>
            <a:r>
              <a:rPr lang="nb-NO">
                <a:latin typeface="Arial" charset="0"/>
              </a:rPr>
              <a:t> angir resultater og funn</a:t>
            </a:r>
          </a:p>
          <a:p>
            <a:pPr>
              <a:buFontTx/>
              <a:buChar char="•"/>
            </a:pPr>
            <a:r>
              <a:rPr lang="nb-NO">
                <a:latin typeface="Arial" charset="0"/>
              </a:rPr>
              <a:t> diskuterer funn i lys av utgangspunktet</a:t>
            </a:r>
          </a:p>
          <a:p>
            <a:pPr>
              <a:buFontTx/>
              <a:buChar char="•"/>
            </a:pPr>
            <a:endParaRPr lang="nb-NO">
              <a:latin typeface="Arial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422525" y="4760913"/>
            <a:ext cx="1851025" cy="11906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latin typeface="Arial" charset="0"/>
              </a:rPr>
              <a:t>Merk: </a:t>
            </a:r>
          </a:p>
          <a:p>
            <a:pPr>
              <a:buFontTx/>
              <a:buChar char="•"/>
            </a:pPr>
            <a:r>
              <a:rPr lang="nb-NO">
                <a:latin typeface="Arial" charset="0"/>
              </a:rPr>
              <a:t> Ikke avsnitt</a:t>
            </a:r>
          </a:p>
          <a:p>
            <a:pPr>
              <a:buFontTx/>
              <a:buChar char="•"/>
            </a:pPr>
            <a:r>
              <a:rPr lang="nb-NO">
                <a:latin typeface="Arial" charset="0"/>
              </a:rPr>
              <a:t> Ikke referanser</a:t>
            </a:r>
          </a:p>
          <a:p>
            <a:pPr>
              <a:buFontTx/>
              <a:buChar char="•"/>
            </a:pPr>
            <a:r>
              <a:rPr lang="nb-NO">
                <a:latin typeface="Arial" charset="0"/>
              </a:rPr>
              <a:t> Veldig kort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4191000" y="3429000"/>
            <a:ext cx="1981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Sjekkliste: Innledningen</a:t>
            </a:r>
          </a:p>
        </p:txBody>
      </p:sp>
      <p:pic>
        <p:nvPicPr>
          <p:cNvPr id="15365" name="Picture 5" descr="rapp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1368425"/>
            <a:ext cx="4268787" cy="548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5800" y="1752600"/>
            <a:ext cx="4568825" cy="14652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latin typeface="Arial" charset="0"/>
              </a:rPr>
              <a:t>Innledningen skal kjapt og greit…</a:t>
            </a:r>
          </a:p>
          <a:p>
            <a:endParaRPr lang="nb-NO">
              <a:latin typeface="Arial" charset="0"/>
            </a:endParaRPr>
          </a:p>
          <a:p>
            <a:pPr>
              <a:buFontTx/>
              <a:buChar char="•"/>
            </a:pPr>
            <a:r>
              <a:rPr lang="nb-NO">
                <a:latin typeface="Arial" charset="0"/>
              </a:rPr>
              <a:t> introdusere temaet for rapporten</a:t>
            </a:r>
          </a:p>
          <a:p>
            <a:pPr>
              <a:buFontTx/>
              <a:buChar char="•"/>
            </a:pPr>
            <a:r>
              <a:rPr lang="nb-NO">
                <a:latin typeface="Arial" charset="0"/>
              </a:rPr>
              <a:t> introdusere begreper, funn, teorier</a:t>
            </a:r>
          </a:p>
          <a:p>
            <a:pPr>
              <a:buFontTx/>
              <a:buChar char="•"/>
            </a:pPr>
            <a:r>
              <a:rPr lang="nb-NO">
                <a:latin typeface="Arial" charset="0"/>
              </a:rPr>
              <a:t> spesifisere problemstillingen for rapporten</a:t>
            </a: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5257800" y="1524000"/>
            <a:ext cx="3581400" cy="3352800"/>
          </a:xfrm>
          <a:prstGeom prst="ellipse">
            <a:avLst/>
          </a:prstGeom>
          <a:solidFill>
            <a:schemeClr val="accent1">
              <a:alpha val="24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648200" y="2590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4648200" y="243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5257800" y="5105400"/>
            <a:ext cx="3429000" cy="1219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3733800" y="3200400"/>
            <a:ext cx="16002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Sjekkliste: </a:t>
            </a:r>
            <a:br>
              <a:rPr lang="nb-NO" sz="3200" dirty="0"/>
            </a:br>
            <a:r>
              <a:rPr lang="nb-NO" sz="3200" dirty="0"/>
              <a:t>Forskningsspørsmål og metode</a:t>
            </a:r>
          </a:p>
        </p:txBody>
      </p:sp>
      <p:pic>
        <p:nvPicPr>
          <p:cNvPr id="18436" name="Picture 4" descr="rapp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1417638"/>
            <a:ext cx="4176712" cy="544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7200" y="3429000"/>
            <a:ext cx="49974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>
                <a:latin typeface="Arial" charset="0"/>
              </a:rPr>
              <a:t>Innledningen munner ut i et forskningsspørsmål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895600" y="4191000"/>
            <a:ext cx="2381250" cy="17399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latin typeface="Arial" charset="0"/>
              </a:rPr>
              <a:t>Metode-delen angir…</a:t>
            </a:r>
          </a:p>
          <a:p>
            <a:endParaRPr lang="nb-NO">
              <a:latin typeface="Arial" charset="0"/>
            </a:endParaRPr>
          </a:p>
          <a:p>
            <a:pPr>
              <a:buFontTx/>
              <a:buChar char="•"/>
            </a:pPr>
            <a:r>
              <a:rPr lang="nb-NO">
                <a:latin typeface="Arial" charset="0"/>
              </a:rPr>
              <a:t> deltakere</a:t>
            </a:r>
          </a:p>
          <a:p>
            <a:pPr>
              <a:buFontTx/>
              <a:buChar char="•"/>
            </a:pPr>
            <a:r>
              <a:rPr lang="nb-NO">
                <a:latin typeface="Arial" charset="0"/>
              </a:rPr>
              <a:t> apparatur</a:t>
            </a:r>
          </a:p>
          <a:p>
            <a:pPr>
              <a:buFontTx/>
              <a:buChar char="•"/>
            </a:pPr>
            <a:r>
              <a:rPr lang="nb-NO">
                <a:latin typeface="Arial" charset="0"/>
              </a:rPr>
              <a:t> prosedyre</a:t>
            </a:r>
          </a:p>
          <a:p>
            <a:pPr>
              <a:buFontTx/>
              <a:buChar char="•"/>
            </a:pPr>
            <a:r>
              <a:rPr lang="nb-NO">
                <a:latin typeface="Arial" charset="0"/>
              </a:rPr>
              <a:t> osv.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143000" y="1752600"/>
            <a:ext cx="3409950" cy="36671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latin typeface="Arial" charset="0"/>
              </a:rPr>
              <a:t>Merk: Klare avsnittsmarkeringer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648200" y="19812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4648200" y="2057400"/>
            <a:ext cx="990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403725" y="6284913"/>
            <a:ext cx="3460750" cy="366712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latin typeface="Arial" charset="0"/>
              </a:rPr>
              <a:t>Merk: Gode marger på alle sider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699125" y="112713"/>
            <a:ext cx="2634054" cy="369332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dirty="0">
                <a:latin typeface="Arial" charset="0"/>
              </a:rPr>
              <a:t>Merk: Linjeavstand 1 ½ 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8153400" y="533400"/>
            <a:ext cx="304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Sjekkliste: Resultater</a:t>
            </a:r>
          </a:p>
        </p:txBody>
      </p:sp>
      <p:pic>
        <p:nvPicPr>
          <p:cNvPr id="21508" name="Picture 4" descr="rapp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366838"/>
            <a:ext cx="4699000" cy="549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22325" y="1636713"/>
            <a:ext cx="3994150" cy="17399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latin typeface="Arial" charset="0"/>
              </a:rPr>
              <a:t>I resultatdelen </a:t>
            </a:r>
            <a:r>
              <a:rPr lang="nb-NO" b="1">
                <a:latin typeface="Arial" charset="0"/>
              </a:rPr>
              <a:t>beskrives</a:t>
            </a:r>
            <a:r>
              <a:rPr lang="nb-NO">
                <a:latin typeface="Arial" charset="0"/>
              </a:rPr>
              <a:t> resultatene </a:t>
            </a:r>
          </a:p>
          <a:p>
            <a:r>
              <a:rPr lang="nb-NO">
                <a:latin typeface="Arial" charset="0"/>
              </a:rPr>
              <a:t>i form av</a:t>
            </a:r>
          </a:p>
          <a:p>
            <a:pPr lvl="1">
              <a:buFontTx/>
              <a:buChar char="•"/>
            </a:pPr>
            <a:r>
              <a:rPr lang="nb-NO">
                <a:latin typeface="Arial" charset="0"/>
              </a:rPr>
              <a:t> tall</a:t>
            </a:r>
          </a:p>
          <a:p>
            <a:pPr lvl="1">
              <a:buFontTx/>
              <a:buChar char="•"/>
            </a:pPr>
            <a:r>
              <a:rPr lang="nb-NO">
                <a:latin typeface="Arial" charset="0"/>
              </a:rPr>
              <a:t> statistiske prosedyrer</a:t>
            </a:r>
          </a:p>
          <a:p>
            <a:pPr lvl="1">
              <a:buFontTx/>
              <a:buChar char="•"/>
            </a:pPr>
            <a:r>
              <a:rPr lang="nb-NO">
                <a:latin typeface="Arial" charset="0"/>
              </a:rPr>
              <a:t> grafer</a:t>
            </a:r>
          </a:p>
          <a:p>
            <a:pPr lvl="1">
              <a:buFontTx/>
              <a:buChar char="•"/>
            </a:pPr>
            <a:r>
              <a:rPr lang="nb-NO">
                <a:latin typeface="Arial" charset="0"/>
              </a:rPr>
              <a:t> tabeller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Sjekkliste: Diskusjon</a:t>
            </a:r>
          </a:p>
        </p:txBody>
      </p:sp>
      <p:pic>
        <p:nvPicPr>
          <p:cNvPr id="24580" name="Picture 4" descr="rapp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374775"/>
            <a:ext cx="4524375" cy="548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4273550" cy="14652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latin typeface="Arial" charset="0"/>
              </a:rPr>
              <a:t>I diskusjonsdelen tolkes resultatene</a:t>
            </a:r>
          </a:p>
          <a:p>
            <a:r>
              <a:rPr lang="nb-NO">
                <a:latin typeface="Arial" charset="0"/>
              </a:rPr>
              <a:t>og settes i relasjon til utgangspunktet</a:t>
            </a:r>
          </a:p>
          <a:p>
            <a:r>
              <a:rPr lang="nb-NO">
                <a:latin typeface="Arial" charset="0"/>
              </a:rPr>
              <a:t>for artikkelen – nemlig tidligere forskning</a:t>
            </a:r>
          </a:p>
          <a:p>
            <a:r>
              <a:rPr lang="nb-NO">
                <a:latin typeface="Arial" charset="0"/>
              </a:rPr>
              <a:t>og den problemstilling som ble reist</a:t>
            </a:r>
          </a:p>
          <a:p>
            <a:r>
              <a:rPr lang="nb-NO">
                <a:latin typeface="Arial" charset="0"/>
              </a:rPr>
              <a:t>i innledningen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69925" y="4608513"/>
            <a:ext cx="3511550" cy="915987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latin typeface="Arial" charset="0"/>
              </a:rPr>
              <a:t>Merk at teksten fyller alle sidene;</a:t>
            </a:r>
          </a:p>
          <a:p>
            <a:r>
              <a:rPr lang="nb-NO">
                <a:latin typeface="Arial" charset="0"/>
              </a:rPr>
              <a:t>at alle ”pusterom” er enten</a:t>
            </a:r>
          </a:p>
          <a:p>
            <a:r>
              <a:rPr lang="nb-NO">
                <a:latin typeface="Arial" charset="0"/>
              </a:rPr>
              <a:t>avsnitt eller overskrifter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4267200" y="1752600"/>
            <a:ext cx="24384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4267200" y="49530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4267200" y="51054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Sjekkliste: Referanser i teksten</a:t>
            </a:r>
          </a:p>
        </p:txBody>
      </p:sp>
      <p:pic>
        <p:nvPicPr>
          <p:cNvPr id="27652" name="Picture 4" descr="rapp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45243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279525" y="1636713"/>
            <a:ext cx="47307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latin typeface="Arial" charset="0"/>
              </a:rPr>
              <a:t>Det er flere måter å angi referanser i teksten: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867400" y="2743200"/>
            <a:ext cx="1295400" cy="304800"/>
          </a:xfrm>
          <a:prstGeom prst="rect">
            <a:avLst/>
          </a:prstGeom>
          <a:solidFill>
            <a:schemeClr val="accent1">
              <a:alpha val="17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724400" y="3200400"/>
            <a:ext cx="838200" cy="228600"/>
          </a:xfrm>
          <a:prstGeom prst="rect">
            <a:avLst/>
          </a:prstGeom>
          <a:solidFill>
            <a:schemeClr val="accent1">
              <a:alpha val="2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495800" y="3581400"/>
            <a:ext cx="1828800" cy="304800"/>
          </a:xfrm>
          <a:prstGeom prst="rect">
            <a:avLst/>
          </a:prstGeom>
          <a:solidFill>
            <a:schemeClr val="accent1">
              <a:alpha val="1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048000" y="4648200"/>
            <a:ext cx="5607050" cy="2014538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latin typeface="Arial" charset="0"/>
              </a:rPr>
              <a:t>1. ”Forsøkene til Hansen og Hansen (1988) …”</a:t>
            </a:r>
          </a:p>
          <a:p>
            <a:endParaRPr lang="nb-NO">
              <a:latin typeface="Arial" charset="0"/>
            </a:endParaRPr>
          </a:p>
          <a:p>
            <a:r>
              <a:rPr lang="nb-NO">
                <a:latin typeface="Arial" charset="0"/>
              </a:rPr>
              <a:t>2. ”…forsøkene til Fox et al. (2001)”</a:t>
            </a:r>
          </a:p>
          <a:p>
            <a:endParaRPr lang="nb-NO">
              <a:latin typeface="Arial" charset="0"/>
            </a:endParaRPr>
          </a:p>
          <a:p>
            <a:r>
              <a:rPr lang="nb-NO">
                <a:latin typeface="Arial" charset="0"/>
              </a:rPr>
              <a:t>3. ”Öhman, Lundquist og Esteves (2001)”</a:t>
            </a:r>
          </a:p>
          <a:p>
            <a:endParaRPr lang="nb-NO">
              <a:latin typeface="Arial" charset="0"/>
            </a:endParaRPr>
          </a:p>
          <a:p>
            <a:r>
              <a:rPr lang="nb-NO">
                <a:latin typeface="Arial" charset="0"/>
              </a:rPr>
              <a:t>4. ”…tidligere forskning (Hansen &amp; Hansen, 1988) …”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88925" y="4456113"/>
            <a:ext cx="2063750" cy="11906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latin typeface="Arial" charset="0"/>
              </a:rPr>
              <a:t>Dobbeltsjekk at du</a:t>
            </a:r>
          </a:p>
          <a:p>
            <a:r>
              <a:rPr lang="nb-NO">
                <a:latin typeface="Arial" charset="0"/>
              </a:rPr>
              <a:t>forstår hvorfor </a:t>
            </a:r>
          </a:p>
          <a:p>
            <a:r>
              <a:rPr lang="nb-NO">
                <a:latin typeface="Arial" charset="0"/>
              </a:rPr>
              <a:t>referansene her</a:t>
            </a:r>
          </a:p>
          <a:p>
            <a:r>
              <a:rPr lang="nb-NO">
                <a:latin typeface="Arial" charset="0"/>
              </a:rPr>
              <a:t>er slik de er!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2362200" y="5105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70</TotalTime>
  <Words>459</Words>
  <Application>Microsoft Office PowerPoint</Application>
  <PresentationFormat>On-screen Show (4:3)</PresentationFormat>
  <Paragraphs>123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Verdana</vt:lpstr>
      <vt:lpstr>Wingdings</vt:lpstr>
      <vt:lpstr>Eclipse</vt:lpstr>
      <vt:lpstr>Forskningsrapporten: Sjekkliste før innlevering (empirisk rapport)</vt:lpstr>
      <vt:lpstr>Sjekkliste: Grunnleggende</vt:lpstr>
      <vt:lpstr>Sjekkliste: Tittelsiden</vt:lpstr>
      <vt:lpstr>Sjekkliste: Sammendraget</vt:lpstr>
      <vt:lpstr>Sjekkliste: Innledningen</vt:lpstr>
      <vt:lpstr>Sjekkliste:  Forskningsspørsmål og metode</vt:lpstr>
      <vt:lpstr>Sjekkliste: Resultater</vt:lpstr>
      <vt:lpstr>Sjekkliste: Diskusjon</vt:lpstr>
      <vt:lpstr>Sjekkliste: Referanser i teksten</vt:lpstr>
      <vt:lpstr>Sjekkliste:  Avslutning og referanseliste</vt:lpstr>
      <vt:lpstr>Sjekkliste: Struktur</vt:lpstr>
    </vt:vector>
  </TitlesOfParts>
  <Company>UiTo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Forskningsrapporten: Sjekkliste før innlevering</dc:title>
  <dc:creator>FSv</dc:creator>
  <cp:lastModifiedBy>FSv</cp:lastModifiedBy>
  <cp:revision>101</cp:revision>
  <dcterms:created xsi:type="dcterms:W3CDTF">2007-11-06T22:01:56Z</dcterms:created>
  <dcterms:modified xsi:type="dcterms:W3CDTF">2012-11-21T13:39:17Z</dcterms:modified>
</cp:coreProperties>
</file>